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3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3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5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72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6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7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3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9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0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10/16/2023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0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22CFA1E-7A37-DB9C-7261-5D242ACA7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55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393CF1-6B97-AADA-D783-C94E8D670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es-ES" sz="5400"/>
              <a:t>ESCAPE </a:t>
            </a:r>
            <a:br>
              <a:rPr lang="es-ES" sz="5400"/>
            </a:br>
            <a:r>
              <a:rPr lang="es-ES" sz="5400"/>
              <a:t>FROM</a:t>
            </a:r>
            <a:br>
              <a:rPr lang="es-ES" sz="5400"/>
            </a:br>
            <a:r>
              <a:rPr lang="es-ES" sz="5400"/>
              <a:t>AVILÉS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227A2D-0418-C6C8-FBF0-55D065C6E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r>
              <a:rPr lang="es-ES" err="1"/>
              <a:t>AvilesForLiveVR</a:t>
            </a:r>
            <a:endParaRPr lang="es-E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5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52A086-B205-0BDB-8730-5F966A12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0" y="758952"/>
            <a:ext cx="8321040" cy="1855475"/>
          </a:xfrm>
        </p:spPr>
        <p:txBody>
          <a:bodyPr anchor="ctr">
            <a:normAutofit/>
          </a:bodyPr>
          <a:lstStyle/>
          <a:p>
            <a:pPr algn="ctr"/>
            <a:r>
              <a:rPr lang="es-ES"/>
              <a:t>Personajes - Feriantes</a:t>
            </a:r>
            <a:endParaRPr lang="es-E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D593FB-2EA4-4795-AC37-1F9E8954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81200" y="2936160"/>
            <a:ext cx="8229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009C8C-9152-FD13-9C3C-36645F989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17" y="3257894"/>
            <a:ext cx="8321167" cy="25241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/>
              <a:t> Tribu de individuos habitante por toda la nación, especialmente en barrios marginales de las ciudades, impiden a nuestro protagonista salir a la calle de su barrio tranquilamente.</a:t>
            </a:r>
            <a:endParaRPr lang="es-ES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60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F3958F-3C75-496E-8A44-9DA9902D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016" y="788533"/>
            <a:ext cx="9267968" cy="2732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Personajes - Avilesinos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DA2356-20CB-BF73-AAA1-98BB98579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620" y="4164697"/>
            <a:ext cx="7604761" cy="1357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200" dirty="0" err="1"/>
              <a:t>Habitantes</a:t>
            </a:r>
            <a:r>
              <a:rPr lang="en-US" sz="2200" dirty="0"/>
              <a:t> naturales de Avilés, </a:t>
            </a:r>
            <a:r>
              <a:rPr lang="en-US" sz="2200" dirty="0" err="1"/>
              <a:t>tratarán</a:t>
            </a:r>
            <a:r>
              <a:rPr lang="en-US" sz="2200" dirty="0"/>
              <a:t> de </a:t>
            </a:r>
            <a:r>
              <a:rPr lang="en-US" sz="2200" dirty="0" err="1"/>
              <a:t>ayudar</a:t>
            </a:r>
            <a:r>
              <a:rPr lang="en-US" sz="2200" dirty="0"/>
              <a:t> al </a:t>
            </a:r>
            <a:r>
              <a:rPr lang="en-US" sz="2200" dirty="0" err="1"/>
              <a:t>protagonista</a:t>
            </a:r>
            <a:r>
              <a:rPr lang="en-US" sz="2200" dirty="0"/>
              <a:t> a </a:t>
            </a:r>
            <a:r>
              <a:rPr lang="en-US" sz="2200" dirty="0" err="1"/>
              <a:t>conseguir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</a:t>
            </a:r>
            <a:r>
              <a:rPr lang="en-US" sz="2200" dirty="0" err="1"/>
              <a:t>objetivo</a:t>
            </a:r>
            <a:r>
              <a:rPr lang="en-US" sz="2200" dirty="0"/>
              <a:t>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3842963"/>
            <a:ext cx="777240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2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0FAFC6-BB70-D0FA-503F-32779C954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7D053-0261-779C-DD5A-360361A2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43468"/>
            <a:ext cx="7207364" cy="13340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Mecánica</a:t>
            </a:r>
            <a:r>
              <a:rPr lang="en-US" dirty="0">
                <a:solidFill>
                  <a:srgbClr val="FFFFFF"/>
                </a:solidFill>
              </a:rPr>
              <a:t> del </a:t>
            </a:r>
            <a:r>
              <a:rPr lang="en-US" dirty="0" err="1">
                <a:solidFill>
                  <a:srgbClr val="FFFFFF"/>
                </a:solidFill>
              </a:rPr>
              <a:t>juego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88025F4-687F-1C00-47AB-89FC84096D22}"/>
              </a:ext>
            </a:extLst>
          </p:cNvPr>
          <p:cNvSpPr txBox="1"/>
          <p:nvPr/>
        </p:nvSpPr>
        <p:spPr>
          <a:xfrm>
            <a:off x="1078992" y="2623127"/>
            <a:ext cx="720736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s-ES" sz="2000" dirty="0">
                <a:solidFill>
                  <a:schemeClr val="bg1"/>
                </a:solidFill>
              </a:rPr>
              <a:t>El jugador deberá moverse por el laberinto buscando el camino correcto perseguido por un </a:t>
            </a:r>
            <a:r>
              <a:rPr lang="es-ES" sz="2000" dirty="0" err="1">
                <a:solidFill>
                  <a:schemeClr val="bg1"/>
                </a:solidFill>
              </a:rPr>
              <a:t>npc</a:t>
            </a:r>
            <a:r>
              <a:rPr lang="es-ES" sz="2000" dirty="0">
                <a:solidFill>
                  <a:schemeClr val="bg1"/>
                </a:solidFill>
              </a:rPr>
              <a:t>. </a:t>
            </a:r>
          </a:p>
          <a:p>
            <a:pPr algn="just" rtl="0" fontAlgn="base"/>
            <a:r>
              <a:rPr lang="es-ES" sz="2000" dirty="0">
                <a:solidFill>
                  <a:schemeClr val="bg1"/>
                </a:solidFill>
              </a:rPr>
              <a:t>Deberá responder preguntas, explorar un pequeño mapa en busca de pistas, y resolver algún pequeño juego de lógica. 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104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049608-B68E-3665-0CDA-BC78BDA6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063256"/>
            <a:ext cx="6688137" cy="1540106"/>
          </a:xfrm>
        </p:spPr>
        <p:txBody>
          <a:bodyPr>
            <a:normAutofit/>
          </a:bodyPr>
          <a:lstStyle/>
          <a:p>
            <a:r>
              <a:rPr lang="es-ES" dirty="0"/>
              <a:t>Mapas</a:t>
            </a: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36F868C4-CBFA-B9CD-1329-DB175EC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661" y="2111353"/>
            <a:ext cx="6688137" cy="2861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Laberinto</a:t>
            </a:r>
            <a:r>
              <a:rPr lang="en-US" dirty="0"/>
              <a:t>			            Parque</a:t>
            </a:r>
          </a:p>
        </p:txBody>
      </p:sp>
      <p:pic>
        <p:nvPicPr>
          <p:cNvPr id="1026" name="Picture 2" descr="The Maze of the Brythias Estate [40x40] [Battlemap] [OC] : battlemaps |  Tabletop rpg maps, Maze design, Dungeon maps">
            <a:extLst>
              <a:ext uri="{FF2B5EF4-FFF2-40B4-BE49-F238E27FC236}">
                <a16:creationId xmlns:a16="http://schemas.microsoft.com/office/drawing/2014/main" id="{68FE62D6-43DE-287A-3203-1B068311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2661" y="2603362"/>
            <a:ext cx="3614081" cy="361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D46B9D-4E73-E42A-A565-33082BA8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742" y="2579059"/>
            <a:ext cx="4818774" cy="36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58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3" name="Straight Connector 3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3A90BB-E3E8-573A-001F-7991AC3D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83" y="1080186"/>
            <a:ext cx="4700057" cy="36242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StoryBoard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1118ECC8-9755-ADCB-5A23-84BD50EE2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r="2" b="2"/>
          <a:stretch/>
        </p:blipFill>
        <p:spPr>
          <a:xfrm>
            <a:off x="117633" y="1280160"/>
            <a:ext cx="6212827" cy="385156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8880ED-0876-497E-B242-5ED96DC1D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23253" y="4933769"/>
            <a:ext cx="45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9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DBD5BC-1991-B76E-48F9-22391C14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Planificación de 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87EF86-3484-10C6-07DB-5B76B6E2B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236" y="3083660"/>
            <a:ext cx="8412480" cy="3174357"/>
          </a:xfrm>
        </p:spPr>
        <p:txBody>
          <a:bodyPr>
            <a:normAutofit/>
          </a:bodyPr>
          <a:lstStyle/>
          <a:p>
            <a:pPr marL="0" indent="0" algn="just" rtl="0" fontAlgn="base">
              <a:buNone/>
            </a:pPr>
            <a:r>
              <a:rPr lang="es-ES" sz="2200" dirty="0"/>
              <a:t>Hemos utilizado OneDrive para compartir la documentación entre los miembros del grupo.</a:t>
            </a:r>
          </a:p>
          <a:p>
            <a:pPr marL="0" indent="0" algn="just" rtl="0" fontAlgn="base">
              <a:buNone/>
            </a:pPr>
            <a:r>
              <a:rPr lang="es-ES" sz="2200" dirty="0"/>
              <a:t>Usaremos una metodología ágil dividida en </a:t>
            </a:r>
            <a:r>
              <a:rPr lang="es-ES" sz="2200" dirty="0" err="1"/>
              <a:t>sprints</a:t>
            </a:r>
            <a:r>
              <a:rPr lang="es-ES" sz="2200" dirty="0"/>
              <a:t>.</a:t>
            </a:r>
          </a:p>
          <a:p>
            <a:pPr marL="0" indent="0">
              <a:buNone/>
            </a:pPr>
            <a:r>
              <a:rPr lang="es-ES" dirty="0"/>
              <a:t>Utilizaremos un repositorio en GitHub para ayudarnos con la organización.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47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Esfera con una red de nodos conectados">
            <a:extLst>
              <a:ext uri="{FF2B5EF4-FFF2-40B4-BE49-F238E27FC236}">
                <a16:creationId xmlns:a16="http://schemas.microsoft.com/office/drawing/2014/main" id="{6A895F35-2860-99D3-854C-26591DC07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" b="2357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77E460-4D1C-E795-1324-5975364E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43468"/>
            <a:ext cx="7207364" cy="13340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Concepto</a:t>
            </a:r>
            <a:r>
              <a:rPr lang="en-US" dirty="0">
                <a:solidFill>
                  <a:srgbClr val="FFFFFF"/>
                </a:solidFill>
              </a:rPr>
              <a:t> Técnico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DFF75E-7CC4-5FAC-AFE2-26878CDB26B0}"/>
              </a:ext>
            </a:extLst>
          </p:cNvPr>
          <p:cNvSpPr txBox="1"/>
          <p:nvPr/>
        </p:nvSpPr>
        <p:spPr>
          <a:xfrm>
            <a:off x="1027924" y="2688269"/>
            <a:ext cx="720736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s-ES" sz="2000" dirty="0">
                <a:solidFill>
                  <a:schemeClr val="bg1"/>
                </a:solidFill>
              </a:rPr>
              <a:t>Para el desarrollo de nuestra aplicación aplicaremos todos los aspectos técnicos nombrados en clase. </a:t>
            </a:r>
          </a:p>
          <a:p>
            <a:pPr marL="342900" indent="-342900" algn="just" rtl="0" fontAlgn="base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bg1"/>
                </a:solidFill>
              </a:rPr>
              <a:t>Gaze</a:t>
            </a:r>
            <a:r>
              <a:rPr lang="es-ES" sz="2000" dirty="0">
                <a:solidFill>
                  <a:schemeClr val="bg1"/>
                </a:solidFill>
              </a:rPr>
              <a:t> input </a:t>
            </a:r>
          </a:p>
          <a:p>
            <a:pPr marL="342900" indent="-342900" algn="just" rtl="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NPC</a:t>
            </a:r>
          </a:p>
          <a:p>
            <a:pPr marL="342900" indent="-342900" algn="just" rtl="0" fontAlgn="base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bg1"/>
                </a:solidFill>
              </a:rPr>
              <a:t>Waypoints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</a:p>
          <a:p>
            <a:pPr marL="342900" indent="-342900" algn="just" rtl="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Diálogos comentados</a:t>
            </a:r>
          </a:p>
          <a:p>
            <a:pPr algn="just" rtl="0" fontAlgn="base"/>
            <a:endParaRPr lang="es-ES" sz="2000" dirty="0">
              <a:solidFill>
                <a:schemeClr val="bg1"/>
              </a:solidFill>
            </a:endParaRPr>
          </a:p>
          <a:p>
            <a:pPr algn="just" rtl="0" fontAlgn="base"/>
            <a:r>
              <a:rPr lang="es-ES" sz="2000" dirty="0">
                <a:solidFill>
                  <a:schemeClr val="bg1"/>
                </a:solidFill>
              </a:rPr>
              <a:t>No todo el desarrollo del escenario y personajes será propio, usaremos elementos externos ya que conocemos como trabajar con ellos.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3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F7910D-FC9A-5D2E-6575-B68E00C0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063256"/>
            <a:ext cx="10355403" cy="1540106"/>
          </a:xfrm>
        </p:spPr>
        <p:txBody>
          <a:bodyPr>
            <a:normAutofit/>
          </a:bodyPr>
          <a:lstStyle/>
          <a:p>
            <a:r>
              <a:rPr lang="es-ES" dirty="0"/>
              <a:t>Introducción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0F6DDE-12EC-40F8-DAD3-59D90AC9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6" y="2933390"/>
            <a:ext cx="7055280" cy="2861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juego tendrá un toque </a:t>
            </a:r>
            <a:r>
              <a:rPr lang="es-ES" dirty="0" err="1"/>
              <a:t>EscapeRoom</a:t>
            </a:r>
            <a:r>
              <a:rPr lang="es-ES" dirty="0"/>
              <a:t>, donde se incluirán una serie de pruebas consistentes de distintos desafíos con el fin de que el jugador consiga el objetivo final, coger el tren dirección Oviedo para llegar a la universidad una mañana más. 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0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745BD-62FB-9BAA-2827-A1DAA728F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0828E5B-9EDE-4D1D-8C59-333EDC9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79D4A1-10FB-7837-C654-68D42ACF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513151"/>
            <a:ext cx="8714346" cy="13340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Diseño</a:t>
            </a:r>
            <a:r>
              <a:rPr lang="en-US" dirty="0">
                <a:solidFill>
                  <a:srgbClr val="FFFFFF"/>
                </a:solidFill>
              </a:rPr>
              <a:t> del </a:t>
            </a:r>
            <a:r>
              <a:rPr lang="en-US">
                <a:solidFill>
                  <a:srgbClr val="FFFFFF"/>
                </a:solidFill>
              </a:rPr>
              <a:t>juego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6E7048-86CF-445D-8846-414F144F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5209" y="5016207"/>
            <a:ext cx="861812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0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360AA7-9435-7986-2443-C226C49D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Diseño del juego - Prólogo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16649D-DD12-2057-D6D0-5BA02F63F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236" y="2609207"/>
            <a:ext cx="8412480" cy="31743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dirty="0"/>
              <a:t>Nivel 1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Nuestro protagonista quiere coger el tren a Oviedo para ir un día más a la Universidad, pero tiene un encontronazo con un “feriante” el cual le exige que le preste su teléfono móvil.</a:t>
            </a:r>
          </a:p>
          <a:p>
            <a:pPr marL="0" indent="0">
              <a:buNone/>
            </a:pPr>
            <a:r>
              <a:rPr lang="es-ES" dirty="0"/>
              <a:t>Mediante un diálogo el usuario podrá elegir el siguiente escenario del juego.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2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AB7C80-64A9-6E53-D3F7-261779C3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Diseño del juego - Laberinto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248E43-5A64-FB87-5CF9-D7A5823A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236" y="2609207"/>
            <a:ext cx="8412480" cy="31743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dirty="0"/>
              <a:t>Nivel 2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Nuestro personaje se despierta sin su teléfono móvil y se encuentra en un laberinto del que deberá salir sin ser atrapado de nuevo por el feriante.</a:t>
            </a:r>
          </a:p>
          <a:p>
            <a:pPr marL="0" indent="0">
              <a:buNone/>
            </a:pPr>
            <a:r>
              <a:rPr lang="es-ES" dirty="0"/>
              <a:t>A lo largo del laberinto encontrará diferentes avilesinos que proporcionarán pistas para que el protagonista consiga salir del laberinto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5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52F921-47FB-0B34-8E7D-4062EEA2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Diseño del juego - Quiz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3E05BB-0935-4D56-9B6D-64F31EA0C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236" y="2609207"/>
            <a:ext cx="8412480" cy="31743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/>
              <a:t>Nivel 3</a:t>
            </a:r>
          </a:p>
          <a:p>
            <a:pPr marL="0" indent="0" algn="ctr">
              <a:buNone/>
            </a:pPr>
            <a:endParaRPr lang="es-ES" b="1"/>
          </a:p>
          <a:p>
            <a:pPr marL="0" indent="0">
              <a:buNone/>
            </a:pPr>
            <a:r>
              <a:rPr lang="es-ES"/>
              <a:t>Una </a:t>
            </a:r>
            <a:r>
              <a:rPr lang="es-ES" dirty="0"/>
              <a:t>vez sale del laberinto, se encuentra en un parque en el cual ha de responder a una serie de preguntas para pasar al siguiente y último nivel. </a:t>
            </a:r>
          </a:p>
          <a:p>
            <a:pPr marL="0" indent="0">
              <a:buNone/>
            </a:pPr>
            <a:r>
              <a:rPr lang="es-ES" dirty="0"/>
              <a:t>Para ello deberá investigar el escenario en busca de las pistas que le ayuden a resolver adecuadamente las cuestiones.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2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8CE389-097B-3511-27E9-D3494E16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Diseño del juego - Puzle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4D424-3945-A831-BAAF-49F3282B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236" y="2609207"/>
            <a:ext cx="8412480" cy="317435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ES" b="1" dirty="0"/>
              <a:t>Nivel 4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El protagonista consigue por fin llegar a la estación, allí se le planteará un puzle a resolver para poder pasar el torno y por fin ir a la universidad. </a:t>
            </a:r>
          </a:p>
          <a:p>
            <a:pPr marL="0" indent="0">
              <a:buNone/>
            </a:pPr>
            <a:r>
              <a:rPr lang="es-ES" dirty="0"/>
              <a:t>El puzle consistirá en presionar una serie de botones en un orden concreto con la ayuda de las pistas que nos podrán proporcionar diferentes </a:t>
            </a:r>
            <a:r>
              <a:rPr lang="es-ES" dirty="0" err="1"/>
              <a:t>NPCs</a:t>
            </a:r>
            <a:r>
              <a:rPr lang="es-ES" dirty="0"/>
              <a:t> en el escenario. </a:t>
            </a:r>
          </a:p>
          <a:p>
            <a:pPr marL="0" indent="0">
              <a:buNone/>
            </a:pPr>
            <a:r>
              <a:rPr lang="es-ES" dirty="0"/>
              <a:t>Este puzle podría ser omitido de cumplir con una condición secreta. 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afas, nariz y bigote falsos, grafitis y peluca roja sobre una superficie de madera">
            <a:extLst>
              <a:ext uri="{FF2B5EF4-FFF2-40B4-BE49-F238E27FC236}">
                <a16:creationId xmlns:a16="http://schemas.microsoft.com/office/drawing/2014/main" id="{2D39AE4C-B9FC-F09E-93CD-A7193D2E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6" b="289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951F03-B826-9B26-25F8-7E1AB288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43000"/>
            <a:ext cx="457200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Personajes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5D91E0-DC92-E826-89AB-64A22BC0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0" y="758952"/>
            <a:ext cx="8321040" cy="1855475"/>
          </a:xfrm>
        </p:spPr>
        <p:txBody>
          <a:bodyPr anchor="ctr">
            <a:normAutofit/>
          </a:bodyPr>
          <a:lstStyle/>
          <a:p>
            <a:pPr algn="ctr"/>
            <a:r>
              <a:rPr lang="es-ES"/>
              <a:t>Personajes - Lolo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D593FB-2EA4-4795-AC37-1F9E8954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81200" y="2936160"/>
            <a:ext cx="8229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513B88-A6A9-ED6D-C76A-EC726179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17" y="3257894"/>
            <a:ext cx="8321167" cy="25241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/>
              <a:t>Nuestro protagonista.</a:t>
            </a:r>
          </a:p>
          <a:p>
            <a:pPr marL="0" indent="0" algn="ctr">
              <a:buNone/>
            </a:pPr>
            <a:r>
              <a:rPr lang="es-ES"/>
              <a:t>Estudiante de cuarto curso (+ Álgebra, Cálculo, Estadística, Bases de Datos, Sistemas Operativos, Estructuras de Datos, Arquitectura de Computadores, Software y Estándares para la Web, Empresa, Arquitectura del Software e Introducción a la Programación) del grado de Ingeniería Informática del Software, avilesino de nacimiento. 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9051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3B3521"/>
      </a:dk2>
      <a:lt2>
        <a:srgbClr val="E2E6E8"/>
      </a:lt2>
      <a:accent1>
        <a:srgbClr val="E16D2F"/>
      </a:accent1>
      <a:accent2>
        <a:srgbClr val="C39C1B"/>
      </a:accent2>
      <a:accent3>
        <a:srgbClr val="94AD24"/>
      </a:accent3>
      <a:accent4>
        <a:srgbClr val="59B819"/>
      </a:accent4>
      <a:accent5>
        <a:srgbClr val="27BB29"/>
      </a:accent5>
      <a:accent6>
        <a:srgbClr val="1AB95F"/>
      </a:accent6>
      <a:hlink>
        <a:srgbClr val="3C8AB4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543</Words>
  <Application>Microsoft Office PowerPoint</Application>
  <PresentationFormat>Panorámica</PresentationFormat>
  <Paragraphs>52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Avenir Next LT Pro</vt:lpstr>
      <vt:lpstr>Sitka Banner</vt:lpstr>
      <vt:lpstr>HeadlinesVTI</vt:lpstr>
      <vt:lpstr>ESCAPE  FROM AVILÉS</vt:lpstr>
      <vt:lpstr>Introducción</vt:lpstr>
      <vt:lpstr>Diseño del juego</vt:lpstr>
      <vt:lpstr>Diseño del juego - Prólogo</vt:lpstr>
      <vt:lpstr>Diseño del juego - Laberinto</vt:lpstr>
      <vt:lpstr>Diseño del juego - Quiz</vt:lpstr>
      <vt:lpstr>Diseño del juego - Puzle</vt:lpstr>
      <vt:lpstr>Personajes</vt:lpstr>
      <vt:lpstr>Personajes - Lolo</vt:lpstr>
      <vt:lpstr>Personajes - Feriantes</vt:lpstr>
      <vt:lpstr>Personajes - Avilesinos</vt:lpstr>
      <vt:lpstr>Mecánica del juego</vt:lpstr>
      <vt:lpstr>Mapas</vt:lpstr>
      <vt:lpstr>StoryBoard</vt:lpstr>
      <vt:lpstr>Planificación de desarrollo</vt:lpstr>
      <vt:lpstr>Concepto Técnico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 FROM AVILÉS</dc:title>
  <dc:creator>Sergio Rodriguez Garcia</dc:creator>
  <cp:lastModifiedBy>Sergio Rodriguez Garcia</cp:lastModifiedBy>
  <cp:revision>4</cp:revision>
  <dcterms:created xsi:type="dcterms:W3CDTF">2023-10-16T14:32:16Z</dcterms:created>
  <dcterms:modified xsi:type="dcterms:W3CDTF">2023-10-16T15:24:26Z</dcterms:modified>
</cp:coreProperties>
</file>